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59" r:id="rId6"/>
    <p:sldId id="264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8CF2B48-2363-49A1-98FF-68F3E4B60616}" type="datetimeFigureOut">
              <a:rPr lang="en-AU" smtClean="0"/>
              <a:pPr/>
              <a:t>15/11/2011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5FA13E3-3EAE-4761-84F4-F1500A295CE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hyperlink" Target="http://tr.wikipedia.org/wiki/Konami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3.pn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005064"/>
            <a:ext cx="6480048" cy="2301240"/>
          </a:xfrm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rgbClr val="FF0000"/>
                </a:solidFill>
              </a:rPr>
              <a:t>By Nick Rowbotham</a:t>
            </a:r>
            <a:endParaRPr lang="en-AU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</a:t>
            </a:r>
            <a:r>
              <a:rPr lang="en-AU" dirty="0"/>
              <a:t>N</a:t>
            </a:r>
            <a:r>
              <a:rPr lang="en-AU" dirty="0" smtClean="0"/>
              <a:t>ick Rowbotham</a:t>
            </a:r>
            <a:endParaRPr lang="en-AU" dirty="0"/>
          </a:p>
        </p:txBody>
      </p:sp>
      <p:pic>
        <p:nvPicPr>
          <p:cNvPr id="1026" name="Picture 2" descr="File:Konami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636912"/>
            <a:ext cx="6120680" cy="1389235"/>
          </a:xfrm>
          <a:prstGeom prst="rect">
            <a:avLst/>
          </a:prstGeom>
          <a:noFill/>
        </p:spPr>
      </p:pic>
      <p:pic>
        <p:nvPicPr>
          <p:cNvPr id="8" name="~PP3556.WAV">
            <a:hlinkClick r:id="" action="ppaction://media"/>
          </p:cNvPr>
          <p:cNvPicPr>
            <a:picLocks noRot="1" noChangeAspect="1"/>
          </p:cNvPicPr>
          <p:nvPr>
            <a:wavAudioFile r:embed="rId1" name="~PP3556.WAV"/>
          </p:nvPr>
        </p:nvPicPr>
        <p:blipFill>
          <a:blip r:embed="rId5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6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</a:t>
            </a:r>
            <a:endParaRPr lang="en-AU" dirty="0"/>
          </a:p>
        </p:txBody>
      </p:sp>
      <p:pic>
        <p:nvPicPr>
          <p:cNvPr id="8194" name="Picture 2" descr="http://animehistory.files.wordpress.com/2008/02/castlevania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340768"/>
            <a:ext cx="3168352" cy="2376264"/>
          </a:xfrm>
          <a:prstGeom prst="rect">
            <a:avLst/>
          </a:prstGeom>
          <a:noFill/>
        </p:spPr>
      </p:pic>
      <p:pic>
        <p:nvPicPr>
          <p:cNvPr id="8196" name="Picture 4" descr="http://img144.imageshack.us/img144/7362/metalgearsolid4nx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412776"/>
            <a:ext cx="2701390" cy="2160240"/>
          </a:xfrm>
          <a:prstGeom prst="rect">
            <a:avLst/>
          </a:prstGeom>
          <a:noFill/>
        </p:spPr>
      </p:pic>
      <p:pic>
        <p:nvPicPr>
          <p:cNvPr id="8198" name="Picture 6" descr="http://www.delinetciler.net/forum/attachments/20957d1316092834-yu-gi-oh-unlu-cizgi-film-kahramanlari-8ad83ae1882141c4b03240fcfe5c4b8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933056"/>
            <a:ext cx="3168352" cy="2376264"/>
          </a:xfrm>
          <a:prstGeom prst="rect">
            <a:avLst/>
          </a:prstGeom>
          <a:noFill/>
        </p:spPr>
      </p:pic>
      <p:pic>
        <p:nvPicPr>
          <p:cNvPr id="8200" name="Picture 8" descr="http://upload.wikimedia.org/wikipedia/commons/thumb/e/ec/Dance_Dance_Revolution_North_American_arcade_machine_3.jpg/200px-Dance_Dance_Revolution_North_American_arcade_machine_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1412776"/>
            <a:ext cx="1708285" cy="2263478"/>
          </a:xfrm>
          <a:prstGeom prst="rect">
            <a:avLst/>
          </a:prstGeom>
          <a:noFill/>
        </p:spPr>
      </p:pic>
      <p:pic>
        <p:nvPicPr>
          <p:cNvPr id="8202" name="Picture 10" descr="http://www.okubil.com/resim/pes2012_minumum_sistem_gereksinimler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4005064"/>
            <a:ext cx="2736304" cy="2161681"/>
          </a:xfrm>
          <a:prstGeom prst="rect">
            <a:avLst/>
          </a:prstGeom>
          <a:noFill/>
        </p:spPr>
      </p:pic>
      <p:pic>
        <p:nvPicPr>
          <p:cNvPr id="8204" name="Picture 12" descr="http://t3.gstatic.com/images?q=tbn:ANd9GcTD3s6KCMQU6lLkoCZevBZqMoMx3O04IiJdZD1ICaGDrHOyZ1CSp5GqkNNx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224" y="4149080"/>
            <a:ext cx="2390775" cy="1914525"/>
          </a:xfrm>
          <a:prstGeom prst="rect">
            <a:avLst/>
          </a:prstGeom>
          <a:noFill/>
        </p:spPr>
      </p:pic>
      <p:pic>
        <p:nvPicPr>
          <p:cNvPr id="8206" name="Picture 14" descr="http://www.usn.co.jp/us-eng/music/beatmania2dx_u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512" y="764704"/>
            <a:ext cx="3491880" cy="5591176"/>
          </a:xfrm>
          <a:prstGeom prst="rect">
            <a:avLst/>
          </a:prstGeom>
          <a:noFill/>
        </p:spPr>
      </p:pic>
      <p:pic>
        <p:nvPicPr>
          <p:cNvPr id="8208" name="Picture 16" descr="http://www.vidtechslotmachines.com/images/Aristocrat_Mk6_Stock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07904" y="0"/>
            <a:ext cx="2981325" cy="6262836"/>
          </a:xfrm>
          <a:prstGeom prst="rect">
            <a:avLst/>
          </a:prstGeom>
          <a:noFill/>
        </p:spPr>
      </p:pic>
      <p:pic>
        <p:nvPicPr>
          <p:cNvPr id="8210" name="Picture 18" descr="http://www.isms.com.hk/images/Med_Konami_K2V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04248" y="980728"/>
            <a:ext cx="2339752" cy="47625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547664" y="6488668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Full games list: </a:t>
            </a:r>
            <a:r>
              <a:rPr lang="en-AU" dirty="0" smtClean="0">
                <a:hlinkClick r:id="rId13"/>
              </a:rPr>
              <a:t>http://tr.wikipedia.org/wiki/Konami</a:t>
            </a:r>
            <a:endParaRPr lang="en-AU" dirty="0"/>
          </a:p>
        </p:txBody>
      </p:sp>
      <p:pic>
        <p:nvPicPr>
          <p:cNvPr id="17" name="~PP1381.WAV">
            <a:hlinkClick r:id="" action="ppaction://media"/>
          </p:cNvPr>
          <p:cNvPicPr>
            <a:picLocks noRot="1" noChangeAspect="1"/>
          </p:cNvPicPr>
          <p:nvPr>
            <a:wavAudioFile r:embed="rId2" name="~PP1381.WAV"/>
          </p:nvPr>
        </p:nvPicPr>
        <p:blipFill>
          <a:blip r:embed="rId14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90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Corporate goals</a:t>
            </a:r>
            <a:endParaRPr lang="en-AU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7740352" cy="96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36912"/>
            <a:ext cx="775464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789040"/>
            <a:ext cx="7776864" cy="97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941168"/>
            <a:ext cx="7776864" cy="122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~PP3573.WAV">
            <a:hlinkClick r:id="" action="ppaction://media"/>
          </p:cNvPr>
          <p:cNvPicPr>
            <a:picLocks noRot="1" noChangeAspect="1"/>
          </p:cNvPicPr>
          <p:nvPr>
            <a:wavAudioFile r:embed="rId1" name="~PP3573.WAV"/>
          </p:nvPr>
        </p:nvPicPr>
        <p:blipFill>
          <a:blip r:embed="rId7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1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Brand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Serif font.</a:t>
            </a:r>
          </a:p>
          <a:p>
            <a:r>
              <a:rPr lang="en-AU" dirty="0" smtClean="0"/>
              <a:t>Class, Confidence and Vibrancy.</a:t>
            </a:r>
          </a:p>
          <a:p>
            <a:r>
              <a:rPr lang="en-AU" dirty="0" smtClean="0"/>
              <a:t>High Class Life.</a:t>
            </a:r>
            <a:endParaRPr lang="en-AU" dirty="0"/>
          </a:p>
        </p:txBody>
      </p:sp>
      <p:pic>
        <p:nvPicPr>
          <p:cNvPr id="5127" name="Picture 7" descr="グループブランドロ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941168"/>
            <a:ext cx="4032448" cy="806492"/>
          </a:xfrm>
          <a:prstGeom prst="rect">
            <a:avLst/>
          </a:prstGeom>
          <a:noFill/>
        </p:spPr>
      </p:pic>
      <p:pic>
        <p:nvPicPr>
          <p:cNvPr id="5129" name="Picture 9" descr="コナミレッド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5131" name="Picture 11" descr="コナミレッド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7" name="~PP2503.WAV">
            <a:hlinkClick r:id="" action="ppaction://media"/>
          </p:cNvPr>
          <p:cNvPicPr>
            <a:picLocks noRot="1" noChangeAspect="1"/>
          </p:cNvPicPr>
          <p:nvPr>
            <a:wavAudioFile r:embed="rId1" name="~PP2503.WAV"/>
          </p:nvPr>
        </p:nvPicPr>
        <p:blipFill>
          <a:blip r:embed="rId5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97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Where?</a:t>
            </a:r>
            <a:endParaRPr lang="en-AU" dirty="0"/>
          </a:p>
        </p:txBody>
      </p:sp>
      <p:pic>
        <p:nvPicPr>
          <p:cNvPr id="6146" name="Picture 2" descr="http://www.dunyaharitasi.net/wp-content/uploads/2011/05/siyas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29" y="0"/>
            <a:ext cx="9126171" cy="68580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6588224" y="2348880"/>
            <a:ext cx="1080120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004048" y="2420888"/>
            <a:ext cx="1584176" cy="147732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Konami Headquarters:</a:t>
            </a:r>
          </a:p>
          <a:p>
            <a:pPr algn="ctr"/>
            <a:r>
              <a:rPr lang="en-AU" dirty="0" smtClean="0"/>
              <a:t>Tokyo, Japan.</a:t>
            </a:r>
            <a:endParaRPr lang="en-AU" dirty="0"/>
          </a:p>
        </p:txBody>
      </p:sp>
      <p:sp>
        <p:nvSpPr>
          <p:cNvPr id="12" name="Right Arrow 11"/>
          <p:cNvSpPr/>
          <p:nvPr/>
        </p:nvSpPr>
        <p:spPr>
          <a:xfrm>
            <a:off x="6948264" y="4797152"/>
            <a:ext cx="1080120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/>
          <p:cNvSpPr txBox="1"/>
          <p:nvPr/>
        </p:nvSpPr>
        <p:spPr>
          <a:xfrm>
            <a:off x="4788024" y="4869160"/>
            <a:ext cx="2160240" cy="92333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Australian gaming operations:</a:t>
            </a:r>
          </a:p>
          <a:p>
            <a:pPr algn="ctr"/>
            <a:r>
              <a:rPr lang="en-AU" dirty="0" smtClean="0"/>
              <a:t>Sydney, Australia.</a:t>
            </a:r>
            <a:endParaRPr lang="en-AU" dirty="0"/>
          </a:p>
        </p:txBody>
      </p:sp>
      <p:sp>
        <p:nvSpPr>
          <p:cNvPr id="14" name="Right Arrow 13"/>
          <p:cNvSpPr/>
          <p:nvPr/>
        </p:nvSpPr>
        <p:spPr>
          <a:xfrm rot="16200000">
            <a:off x="791580" y="3032956"/>
            <a:ext cx="1080120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251520" y="4221088"/>
            <a:ext cx="2232248" cy="120032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US gaming operations:</a:t>
            </a:r>
          </a:p>
          <a:p>
            <a:pPr algn="ctr"/>
            <a:r>
              <a:rPr lang="en-AU" dirty="0" smtClean="0"/>
              <a:t>El Segundo, California</a:t>
            </a:r>
            <a:endParaRPr lang="en-AU" dirty="0"/>
          </a:p>
        </p:txBody>
      </p:sp>
      <p:sp>
        <p:nvSpPr>
          <p:cNvPr id="16" name="Right Arrow 15"/>
          <p:cNvSpPr/>
          <p:nvPr/>
        </p:nvSpPr>
        <p:spPr>
          <a:xfrm rot="10800000">
            <a:off x="1619672" y="2204864"/>
            <a:ext cx="1080120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Box 16"/>
          <p:cNvSpPr txBox="1"/>
          <p:nvPr/>
        </p:nvSpPr>
        <p:spPr>
          <a:xfrm>
            <a:off x="2699792" y="2420888"/>
            <a:ext cx="2016224" cy="92333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Konami casino gambling:</a:t>
            </a:r>
          </a:p>
          <a:p>
            <a:pPr algn="ctr"/>
            <a:r>
              <a:rPr lang="en-AU" dirty="0" smtClean="0"/>
              <a:t>Paradise, Nevada</a:t>
            </a:r>
            <a:endParaRPr lang="en-AU" dirty="0"/>
          </a:p>
        </p:txBody>
      </p:sp>
      <p:pic>
        <p:nvPicPr>
          <p:cNvPr id="18" name="~PP3627.WAV">
            <a:hlinkClick r:id="" action="ppaction://media"/>
          </p:cNvPr>
          <p:cNvPicPr>
            <a:picLocks noRot="1" noChangeAspect="1"/>
          </p:cNvPicPr>
          <p:nvPr>
            <a:wavAudioFile r:embed="rId1" name="~PP3627.WAV"/>
          </p:nvPr>
        </p:nvPicPr>
        <p:blipFill>
          <a:blip r:embed="rId4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96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much are they making?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000" b="1" dirty="0" smtClean="0"/>
              <a:t>2010-2011</a:t>
            </a:r>
          </a:p>
          <a:p>
            <a:pPr algn="ctr">
              <a:buNone/>
            </a:pPr>
            <a:r>
              <a:rPr lang="en-AU" sz="4000" b="1" dirty="0" smtClean="0"/>
              <a:t>Sales: 258 billion Japanese Yen.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73016"/>
            <a:ext cx="69437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~PP2291.WAV">
            <a:hlinkClick r:id="" action="ppaction://media"/>
          </p:cNvPr>
          <p:cNvPicPr>
            <a:picLocks noRot="1" noChangeAspect="1"/>
          </p:cNvPicPr>
          <p:nvPr>
            <a:wavAudioFile r:embed="rId1" name="~PP2291.WAV"/>
          </p:nvPr>
        </p:nvPicPr>
        <p:blipFill>
          <a:blip r:embed="rId4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94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Economic impacts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Global:</a:t>
            </a:r>
          </a:p>
          <a:p>
            <a:pPr>
              <a:buFontTx/>
              <a:buChar char="-"/>
            </a:pPr>
            <a:r>
              <a:rPr lang="en-AU" dirty="0" smtClean="0"/>
              <a:t>Sold in 200+ countries.</a:t>
            </a:r>
          </a:p>
          <a:p>
            <a:pPr>
              <a:buFontTx/>
              <a:buChar char="-"/>
            </a:pPr>
            <a:r>
              <a:rPr lang="en-AU" dirty="0" smtClean="0"/>
              <a:t>Globalization of videogames + sports.</a:t>
            </a:r>
          </a:p>
          <a:p>
            <a:pPr>
              <a:buFontTx/>
              <a:buChar char="-"/>
            </a:pPr>
            <a:endParaRPr lang="en-AU" dirty="0" smtClean="0"/>
          </a:p>
          <a:p>
            <a:r>
              <a:rPr lang="en-AU" dirty="0" smtClean="0"/>
              <a:t>Local:</a:t>
            </a:r>
          </a:p>
          <a:p>
            <a:pPr>
              <a:buFontTx/>
              <a:buChar char="-"/>
            </a:pPr>
            <a:r>
              <a:rPr lang="en-AU" dirty="0" smtClean="0"/>
              <a:t>Factories.</a:t>
            </a:r>
          </a:p>
          <a:p>
            <a:pPr>
              <a:buFontTx/>
              <a:buChar char="-"/>
            </a:pPr>
            <a:r>
              <a:rPr lang="en-AU" dirty="0" smtClean="0"/>
              <a:t>Jobs.</a:t>
            </a:r>
          </a:p>
          <a:p>
            <a:pPr>
              <a:buFontTx/>
              <a:buChar char="-"/>
            </a:pPr>
            <a:endParaRPr lang="en-AU" dirty="0" smtClean="0"/>
          </a:p>
          <a:p>
            <a:pPr>
              <a:buFontTx/>
              <a:buChar char="-"/>
            </a:pPr>
            <a:endParaRPr lang="en-AU" dirty="0"/>
          </a:p>
        </p:txBody>
      </p:sp>
      <p:pic>
        <p:nvPicPr>
          <p:cNvPr id="32770" name="Picture 2" descr="http://4.bp.blogspot.com/_-z5CDZfrG4k/TMl1JvHIvKI/AAAAAAAAAmg/Ox_UpMryMSQ/s1600/factory_pollu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573016"/>
            <a:ext cx="3456384" cy="2208455"/>
          </a:xfrm>
          <a:prstGeom prst="rect">
            <a:avLst/>
          </a:prstGeom>
          <a:noFill/>
        </p:spPr>
      </p:pic>
      <p:pic>
        <p:nvPicPr>
          <p:cNvPr id="5" name="~PP2943.WAV">
            <a:hlinkClick r:id="" action="ppaction://media"/>
          </p:cNvPr>
          <p:cNvPicPr>
            <a:picLocks noRot="1" noChangeAspect="1"/>
          </p:cNvPicPr>
          <p:nvPr>
            <a:wavAudioFile r:embed="rId1" name="~PP2943.WAV"/>
          </p:nvPr>
        </p:nvPicPr>
        <p:blipFill>
          <a:blip r:embed="rId4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55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Bibliography: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217443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/>
              <a:t>Slide 3 "Corporate Philosophy - KONAMI." </a:t>
            </a:r>
            <a:r>
              <a:rPr lang="ja-JP" altLang="en-US" i="1" smtClean="0"/>
              <a:t>コナミ株式会社</a:t>
            </a:r>
            <a:r>
              <a:rPr lang="en-US" altLang="ja-JP" dirty="0" smtClean="0"/>
              <a:t>. </a:t>
            </a:r>
            <a:r>
              <a:rPr lang="en-AU" dirty="0" smtClean="0"/>
              <a:t>Web. 13 Nov. 2011. &lt;http://www.konami.co.jp/en/corporate/philosophy/index.html&gt;.</a:t>
            </a:r>
          </a:p>
          <a:p>
            <a:r>
              <a:rPr lang="en-AU" dirty="0" smtClean="0"/>
              <a:t>Slide 4 "Konami Group Brand - KONAMI." </a:t>
            </a:r>
            <a:r>
              <a:rPr lang="ja-JP" altLang="en-US" i="1" smtClean="0"/>
              <a:t>コナミ株式会社</a:t>
            </a:r>
            <a:r>
              <a:rPr lang="en-US" altLang="ja-JP" dirty="0" smtClean="0"/>
              <a:t>. </a:t>
            </a:r>
            <a:r>
              <a:rPr lang="en-AU" dirty="0" smtClean="0"/>
              <a:t>Web. 13 Nov. 2011. &lt;http://www.konami.co.jp/en/corporate/brand/index.html&gt;.</a:t>
            </a:r>
          </a:p>
          <a:p>
            <a:r>
              <a:rPr lang="en-AU" dirty="0" smtClean="0"/>
              <a:t>Slide 5 "Konami." </a:t>
            </a:r>
            <a:r>
              <a:rPr lang="en-AU" i="1" dirty="0" smtClean="0"/>
              <a:t>Wikipedia, the Free Encyclopaedia</a:t>
            </a:r>
            <a:r>
              <a:rPr lang="en-AU" dirty="0" smtClean="0"/>
              <a:t>. Web. 13 Nov. 2011. &lt;http://en.wikipedia.org/wiki/Konami&gt;.</a:t>
            </a:r>
          </a:p>
          <a:p>
            <a:r>
              <a:rPr lang="en-AU" dirty="0" smtClean="0"/>
              <a:t>Slide 6 "Financial Highlights - KONAMI." </a:t>
            </a:r>
            <a:r>
              <a:rPr lang="ja-JP" altLang="en-US" i="1" smtClean="0"/>
              <a:t>コナミ株式会社</a:t>
            </a:r>
            <a:r>
              <a:rPr lang="en-US" altLang="ja-JP" dirty="0" smtClean="0"/>
              <a:t>. </a:t>
            </a:r>
            <a:r>
              <a:rPr lang="en-AU" dirty="0" smtClean="0"/>
              <a:t>Web. 13 Nov. 2011. &lt;http://www.konami.co.jp/en/ir/financialinfo/sales.html&gt;.</a:t>
            </a:r>
          </a:p>
          <a:p>
            <a:endParaRPr lang="en-AU" dirty="0" smtClean="0"/>
          </a:p>
        </p:txBody>
      </p:sp>
      <p:pic>
        <p:nvPicPr>
          <p:cNvPr id="4" name="~PP1250.WAV">
            <a:hlinkClick r:id="" action="ppaction://media"/>
          </p:cNvPr>
          <p:cNvPicPr>
            <a:picLocks noRot="1" noChangeAspect="1"/>
          </p:cNvPicPr>
          <p:nvPr>
            <a:wavAudioFile r:embed="rId1" name="~PP1250.WAV"/>
          </p:nvPr>
        </p:nvPicPr>
        <p:blipFill>
          <a:blip r:embed="rId3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2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7"/>
</p:tagLst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303</TotalTime>
  <Words>109</Words>
  <Application>Microsoft Office PowerPoint</Application>
  <PresentationFormat>On-screen Show (4:3)</PresentationFormat>
  <Paragraphs>34</Paragraphs>
  <Slides>8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By Nick Rowbotham</vt:lpstr>
      <vt:lpstr>Products</vt:lpstr>
      <vt:lpstr>Corporate goals</vt:lpstr>
      <vt:lpstr>The Brand</vt:lpstr>
      <vt:lpstr>Where?</vt:lpstr>
      <vt:lpstr>How much are they making?</vt:lpstr>
      <vt:lpstr>Economic impacts</vt:lpstr>
      <vt:lpstr>Bibliography: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Rowbotham</dc:creator>
  <cp:lastModifiedBy>Nick Rowbotham</cp:lastModifiedBy>
  <cp:revision>32</cp:revision>
  <dcterms:created xsi:type="dcterms:W3CDTF">2011-11-12T19:25:00Z</dcterms:created>
  <dcterms:modified xsi:type="dcterms:W3CDTF">2011-11-15T01:18:03Z</dcterms:modified>
</cp:coreProperties>
</file>